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56" r:id="rId2"/>
    <p:sldId id="257" r:id="rId3"/>
    <p:sldId id="259" r:id="rId4"/>
    <p:sldId id="265" r:id="rId5"/>
    <p:sldId id="268" r:id="rId6"/>
    <p:sldId id="269" r:id="rId7"/>
    <p:sldId id="277" r:id="rId8"/>
    <p:sldId id="260" r:id="rId9"/>
    <p:sldId id="261" r:id="rId10"/>
    <p:sldId id="264" r:id="rId11"/>
    <p:sldId id="270" r:id="rId12"/>
    <p:sldId id="262" r:id="rId13"/>
    <p:sldId id="271" r:id="rId14"/>
    <p:sldId id="273" r:id="rId15"/>
    <p:sldId id="274" r:id="rId16"/>
    <p:sldId id="275" r:id="rId17"/>
    <p:sldId id="276" r:id="rId18"/>
    <p:sldId id="266" r:id="rId19"/>
    <p:sldId id="2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CDC4"/>
    <a:srgbClr val="FFE66D"/>
    <a:srgbClr val="F7FFF7"/>
    <a:srgbClr val="FF6B6B"/>
    <a:srgbClr val="292F36"/>
    <a:srgbClr val="EE6C4D"/>
    <a:srgbClr val="293241"/>
    <a:srgbClr val="FF7E79"/>
    <a:srgbClr val="1B1B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90"/>
    <p:restoredTop sz="73757"/>
  </p:normalViewPr>
  <p:slideViewPr>
    <p:cSldViewPr snapToGrid="0" snapToObjects="1">
      <p:cViewPr>
        <p:scale>
          <a:sx n="85" d="100"/>
          <a:sy n="85" d="100"/>
        </p:scale>
        <p:origin x="536"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2.tiff>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8C2546-D068-BF47-80FC-7CCB4DB44378}" type="datetimeFigureOut">
              <a:rPr lang="en-US" smtClean="0"/>
              <a:t>3/26/17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87819-815B-8D48-AAF2-8B96C46B15A4}" type="slidenum">
              <a:rPr lang="en-US" smtClean="0"/>
              <a:t>‹#›</a:t>
            </a:fld>
            <a:endParaRPr lang="en-US"/>
          </a:p>
        </p:txBody>
      </p:sp>
    </p:spTree>
    <p:extLst>
      <p:ext uri="{BB962C8B-B14F-4D97-AF65-F5344CB8AC3E}">
        <p14:creationId xmlns:p14="http://schemas.microsoft.com/office/powerpoint/2010/main" val="880281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&lt;Introduction&gt;</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a:t>
            </a:fld>
            <a:endParaRPr lang="en-US"/>
          </a:p>
        </p:txBody>
      </p:sp>
    </p:spTree>
    <p:extLst>
      <p:ext uri="{BB962C8B-B14F-4D97-AF65-F5344CB8AC3E}">
        <p14:creationId xmlns:p14="http://schemas.microsoft.com/office/powerpoint/2010/main" val="6195587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over a</a:t>
            </a:r>
            <a:r>
              <a:rPr lang="en-US" baseline="0" dirty="0" smtClean="0"/>
              <a:t> very simple</a:t>
            </a:r>
            <a:r>
              <a:rPr lang="en-US" dirty="0" smtClean="0"/>
              <a:t> example that will help us</a:t>
            </a:r>
            <a:r>
              <a:rPr lang="en-US" baseline="0" dirty="0" smtClean="0"/>
              <a:t> understand why this would be useful. Say we’re wanting to create a </a:t>
            </a:r>
            <a:r>
              <a:rPr lang="en-US" baseline="0" dirty="0" err="1" smtClean="0"/>
              <a:t>youtube</a:t>
            </a:r>
            <a:r>
              <a:rPr lang="en-US" baseline="0" dirty="0" smtClean="0"/>
              <a:t> video downloader. All it does is download </a:t>
            </a:r>
            <a:r>
              <a:rPr lang="en-US" baseline="0" dirty="0" err="1" smtClean="0"/>
              <a:t>youtube</a:t>
            </a:r>
            <a:r>
              <a:rPr lang="en-US" baseline="0" dirty="0" smtClean="0"/>
              <a:t> videos to your hard drive.</a:t>
            </a:r>
          </a:p>
          <a:p>
            <a:endParaRPr lang="en-US" baseline="0" dirty="0" smtClean="0"/>
          </a:p>
        </p:txBody>
      </p:sp>
      <p:sp>
        <p:nvSpPr>
          <p:cNvPr id="4" name="Slide Number Placeholder 3"/>
          <p:cNvSpPr>
            <a:spLocks noGrp="1"/>
          </p:cNvSpPr>
          <p:nvPr>
            <p:ph type="sldNum" sz="quarter" idx="10"/>
          </p:nvPr>
        </p:nvSpPr>
        <p:spPr/>
        <p:txBody>
          <a:bodyPr/>
          <a:lstStyle/>
          <a:p>
            <a:fld id="{85387819-815B-8D48-AAF2-8B96C46B15A4}" type="slidenum">
              <a:rPr lang="en-US" smtClean="0"/>
              <a:t>10</a:t>
            </a:fld>
            <a:endParaRPr lang="en-US"/>
          </a:p>
        </p:txBody>
      </p:sp>
    </p:spTree>
    <p:extLst>
      <p:ext uri="{BB962C8B-B14F-4D97-AF65-F5344CB8AC3E}">
        <p14:creationId xmlns:p14="http://schemas.microsoft.com/office/powerpoint/2010/main" val="4198715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If you remember back in the days, </a:t>
            </a:r>
            <a:r>
              <a:rPr lang="en-US" baseline="0" dirty="0" err="1" smtClean="0"/>
              <a:t>youtube</a:t>
            </a:r>
            <a:r>
              <a:rPr lang="en-US" baseline="0" dirty="0" smtClean="0"/>
              <a:t> didn’t buffer their videos. So you could literally open up your browser’s </a:t>
            </a:r>
            <a:r>
              <a:rPr lang="en-US" baseline="0" dirty="0" err="1" smtClean="0"/>
              <a:t>devtools</a:t>
            </a:r>
            <a:r>
              <a:rPr lang="en-US" baseline="0" dirty="0" smtClean="0"/>
              <a:t> and find the video it downloaded. Then save it to your computer. </a:t>
            </a:r>
            <a:endParaRPr lang="en-US" dirty="0" smtClean="0"/>
          </a:p>
          <a:p>
            <a:endParaRPr lang="en-US" dirty="0" smtClean="0"/>
          </a:p>
          <a:p>
            <a:r>
              <a:rPr lang="en-US" dirty="0" smtClean="0"/>
              <a:t>However, this is how it is today. </a:t>
            </a:r>
            <a:r>
              <a:rPr lang="en-US" dirty="0" err="1" smtClean="0"/>
              <a:t>Youtube</a:t>
            </a:r>
            <a:r>
              <a:rPr lang="en-US" dirty="0" smtClean="0"/>
              <a:t> sends chunks of the video depending</a:t>
            </a:r>
            <a:r>
              <a:rPr lang="en-US" baseline="0" dirty="0" smtClean="0"/>
              <a:t> where you are on the video. This isn’t very useful to us. Although we could download every one of them and combine them manually, that’s very time consuming. Imagine a video that’s longer than an hour. That’s just not worth the trouble. </a:t>
            </a:r>
          </a:p>
          <a:p>
            <a:endParaRPr lang="en-US" baseline="0" dirty="0" smtClean="0"/>
          </a:p>
          <a:p>
            <a:r>
              <a:rPr lang="en-US" baseline="0" dirty="0" smtClean="0"/>
              <a:t>What we want is a tool that will fetch those chunks in parallel and combine them for us. This is actually how most </a:t>
            </a:r>
            <a:r>
              <a:rPr lang="en-US" baseline="0" dirty="0" err="1" smtClean="0"/>
              <a:t>youtube</a:t>
            </a:r>
            <a:r>
              <a:rPr lang="en-US" baseline="0" dirty="0" smtClean="0"/>
              <a:t> downloaders work.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11</a:t>
            </a:fld>
            <a:endParaRPr lang="en-US"/>
          </a:p>
        </p:txBody>
      </p:sp>
    </p:spTree>
    <p:extLst>
      <p:ext uri="{BB962C8B-B14F-4D97-AF65-F5344CB8AC3E}">
        <p14:creationId xmlns:p14="http://schemas.microsoft.com/office/powerpoint/2010/main" val="870107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let’s suppose that we want to add a feature. We want</a:t>
            </a:r>
            <a:r>
              <a:rPr lang="en-US" baseline="0" dirty="0" smtClean="0"/>
              <a:t> the ability to extract just the audio portion of the video. </a:t>
            </a:r>
          </a:p>
          <a:p>
            <a:endParaRPr lang="en-US" baseline="0" dirty="0" smtClean="0"/>
          </a:p>
          <a:p>
            <a:r>
              <a:rPr lang="en-US" baseline="0" dirty="0" smtClean="0"/>
              <a:t>So imagine a developer going to work on it and pushing his code to </a:t>
            </a:r>
            <a:r>
              <a:rPr lang="en-US" baseline="0" dirty="0" err="1" smtClean="0"/>
              <a:t>github</a:t>
            </a:r>
            <a:r>
              <a:rPr lang="en-US" baseline="0" dirty="0" smtClean="0"/>
              <a:t>. Then the QA team pulls the code to test it. However, it doesn’t work. So they tell the developer that worked on it that it doesn’t work. Then guess what the developer says</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12</a:t>
            </a:fld>
            <a:endParaRPr lang="en-US"/>
          </a:p>
        </p:txBody>
      </p:sp>
    </p:spTree>
    <p:extLst>
      <p:ext uri="{BB962C8B-B14F-4D97-AF65-F5344CB8AC3E}">
        <p14:creationId xmlns:p14="http://schemas.microsoft.com/office/powerpoint/2010/main" val="8570067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Pretty typical right?</a:t>
            </a:r>
            <a:r>
              <a:rPr lang="en-US" baseline="0" dirty="0" smtClean="0"/>
              <a:t> </a:t>
            </a:r>
          </a:p>
          <a:p>
            <a:endParaRPr lang="en-US" baseline="0" dirty="0" smtClean="0"/>
          </a:p>
          <a:p>
            <a:r>
              <a:rPr lang="en-US" baseline="0" dirty="0" smtClean="0"/>
              <a:t>Well, it turns out the tester’s machine didn’t have a dependency that converts video to an audio format. But the developer already had it in his machine, so he didn’t know. </a:t>
            </a:r>
          </a:p>
          <a:p>
            <a:endParaRPr lang="en-US" baseline="0" dirty="0" smtClean="0"/>
          </a:p>
          <a:p>
            <a:r>
              <a:rPr lang="en-US" baseline="0" dirty="0" smtClean="0"/>
              <a:t>And this is a very simple example, but imagine bigger applications with more dependencies. That would be very hard to keep track of.</a:t>
            </a:r>
          </a:p>
          <a:p>
            <a:endParaRPr lang="en-US" baseline="0" dirty="0" smtClean="0"/>
          </a:p>
          <a:p>
            <a:r>
              <a:rPr lang="en-US" baseline="0" dirty="0" smtClean="0"/>
              <a:t>And that’s where tools like </a:t>
            </a:r>
            <a:r>
              <a:rPr lang="en-US" baseline="0" dirty="0" err="1" smtClean="0"/>
              <a:t>docker</a:t>
            </a:r>
            <a:r>
              <a:rPr lang="en-US" baseline="0" dirty="0" smtClean="0"/>
              <a:t> and vagrant come in. </a:t>
            </a:r>
          </a:p>
          <a:p>
            <a:endParaRPr lang="en-US" baseline="0" dirty="0" smtClean="0"/>
          </a:p>
        </p:txBody>
      </p:sp>
      <p:sp>
        <p:nvSpPr>
          <p:cNvPr id="4" name="Slide Number Placeholder 3"/>
          <p:cNvSpPr>
            <a:spLocks noGrp="1"/>
          </p:cNvSpPr>
          <p:nvPr>
            <p:ph type="sldNum" sz="quarter" idx="10"/>
          </p:nvPr>
        </p:nvSpPr>
        <p:spPr/>
        <p:txBody>
          <a:bodyPr/>
          <a:lstStyle/>
          <a:p>
            <a:fld id="{85387819-815B-8D48-AAF2-8B96C46B15A4}" type="slidenum">
              <a:rPr lang="en-US" smtClean="0"/>
              <a:t>13</a:t>
            </a:fld>
            <a:endParaRPr lang="en-US"/>
          </a:p>
        </p:txBody>
      </p:sp>
    </p:spTree>
    <p:extLst>
      <p:ext uri="{BB962C8B-B14F-4D97-AF65-F5344CB8AC3E}">
        <p14:creationId xmlns:p14="http://schemas.microsoft.com/office/powerpoint/2010/main" val="1985564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most of these tools have a </a:t>
            </a:r>
            <a:r>
              <a:rPr lang="en-US" baseline="0" dirty="0" err="1" smtClean="0"/>
              <a:t>config</a:t>
            </a:r>
            <a:r>
              <a:rPr lang="en-US" baseline="0" dirty="0" smtClean="0"/>
              <a:t> file where you specify the operating system, dependencies and configurations. For example, a web server may need certain ports exposed, install a runtime to run the app, create a privileged user so you don’t run as root by default. And so on.</a:t>
            </a:r>
          </a:p>
          <a:p>
            <a:endParaRPr lang="en-US" baseline="0" dirty="0" smtClean="0"/>
          </a:p>
          <a:p>
            <a:r>
              <a:rPr lang="en-US" baseline="0" dirty="0" smtClean="0"/>
              <a:t>By putting these in a file, it can actually become version controlled. If you think about it: version controlling your entire environment. It’s like a blueprint of everything that a software needs to run.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14</a:t>
            </a:fld>
            <a:endParaRPr lang="en-US"/>
          </a:p>
        </p:txBody>
      </p:sp>
    </p:spTree>
    <p:extLst>
      <p:ext uri="{BB962C8B-B14F-4D97-AF65-F5344CB8AC3E}">
        <p14:creationId xmlns:p14="http://schemas.microsoft.com/office/powerpoint/2010/main" val="7565068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developer’s point of view, whenever someone adds a dependency, that dependency</a:t>
            </a:r>
            <a:r>
              <a:rPr lang="en-US" baseline="0" dirty="0" smtClean="0"/>
              <a:t> would be defined in the </a:t>
            </a:r>
            <a:r>
              <a:rPr lang="en-US" baseline="0" dirty="0" err="1" smtClean="0"/>
              <a:t>config</a:t>
            </a:r>
            <a:r>
              <a:rPr lang="en-US" baseline="0" dirty="0" smtClean="0"/>
              <a:t> file. So if another developer wants to build on top of his changes, it would pull the updated </a:t>
            </a:r>
            <a:r>
              <a:rPr lang="en-US" baseline="0" dirty="0" err="1" smtClean="0"/>
              <a:t>config</a:t>
            </a:r>
            <a:r>
              <a:rPr lang="en-US" baseline="0" dirty="0" smtClean="0"/>
              <a:t> file and use </a:t>
            </a:r>
            <a:r>
              <a:rPr lang="en-US" baseline="0" dirty="0" err="1" smtClean="0"/>
              <a:t>docker</a:t>
            </a:r>
            <a:r>
              <a:rPr lang="en-US" baseline="0" dirty="0" smtClean="0"/>
              <a:t> or vagrant to recreate the environment.</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15</a:t>
            </a:fld>
            <a:endParaRPr lang="en-US"/>
          </a:p>
        </p:txBody>
      </p:sp>
    </p:spTree>
    <p:extLst>
      <p:ext uri="{BB962C8B-B14F-4D97-AF65-F5344CB8AC3E}">
        <p14:creationId xmlns:p14="http://schemas.microsoft.com/office/powerpoint/2010/main" val="12335381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same goes for QA. They</a:t>
            </a:r>
            <a:r>
              <a:rPr lang="en-US" baseline="0" dirty="0" smtClean="0"/>
              <a:t>’d have the benefit of testing in the exact same environment as the developers, which not only saves their time, but the developers’ time to see why something’s not working.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16</a:t>
            </a:fld>
            <a:endParaRPr lang="en-US"/>
          </a:p>
        </p:txBody>
      </p:sp>
    </p:spTree>
    <p:extLst>
      <p:ext uri="{BB962C8B-B14F-4D97-AF65-F5344CB8AC3E}">
        <p14:creationId xmlns:p14="http://schemas.microsoft.com/office/powerpoint/2010/main" val="15105562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the operations team have a much easier time putting the product in production.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17</a:t>
            </a:fld>
            <a:endParaRPr lang="en-US"/>
          </a:p>
        </p:txBody>
      </p:sp>
    </p:spTree>
    <p:extLst>
      <p:ext uri="{BB962C8B-B14F-4D97-AF65-F5344CB8AC3E}">
        <p14:creationId xmlns:p14="http://schemas.microsoft.com/office/powerpoint/2010/main" val="1166596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who here has</a:t>
            </a:r>
            <a:r>
              <a:rPr lang="en-US" baseline="0" dirty="0" smtClean="0"/>
              <a:t> heard of immutable infrastructures?</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2</a:t>
            </a:fld>
            <a:endParaRPr lang="en-US"/>
          </a:p>
        </p:txBody>
      </p:sp>
    </p:spTree>
    <p:extLst>
      <p:ext uri="{BB962C8B-B14F-4D97-AF65-F5344CB8AC3E}">
        <p14:creationId xmlns:p14="http://schemas.microsoft.com/office/powerpoint/2010/main" val="1001405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 tools like </a:t>
            </a:r>
            <a:r>
              <a:rPr lang="en-US" dirty="0" err="1" smtClean="0"/>
              <a:t>docker</a:t>
            </a:r>
            <a:r>
              <a:rPr lang="en-US" dirty="0" smtClean="0"/>
              <a:t>?</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3</a:t>
            </a:fld>
            <a:endParaRPr lang="en-US"/>
          </a:p>
        </p:txBody>
      </p:sp>
    </p:spTree>
    <p:extLst>
      <p:ext uri="{BB962C8B-B14F-4D97-AF65-F5344CB8AC3E}">
        <p14:creationId xmlns:p14="http://schemas.microsoft.com/office/powerpoint/2010/main" val="60953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Vagrant?</a:t>
            </a:r>
          </a:p>
          <a:p>
            <a:endParaRPr lang="en-US" dirty="0" smtClean="0"/>
          </a:p>
          <a:p>
            <a:r>
              <a:rPr lang="en-US" dirty="0" smtClean="0"/>
              <a:t>So some of you</a:t>
            </a:r>
            <a:r>
              <a:rPr lang="en-US" baseline="0" dirty="0" smtClean="0"/>
              <a:t> guys probably know these tools but not the term for what they’re trying to achieve. And that is to make your infrastructure as immutable as possible.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4</a:t>
            </a:fld>
            <a:endParaRPr lang="en-US"/>
          </a:p>
        </p:txBody>
      </p:sp>
    </p:spTree>
    <p:extLst>
      <p:ext uri="{BB962C8B-B14F-4D97-AF65-F5344CB8AC3E}">
        <p14:creationId xmlns:p14="http://schemas.microsoft.com/office/powerpoint/2010/main" val="8015095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a:t>
            </a:r>
            <a:r>
              <a:rPr lang="en-US" baseline="0" dirty="0" smtClean="0"/>
              <a:t> we mean by immutable? Well, if you’re familiar with java or most other languages, strings are immutable. That is, you can’t modify the original string. and instead a new string is returned. It’s the same concept here. Instead of modifying an existing infrastructure, you return a new infrastructure.</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5</a:t>
            </a:fld>
            <a:endParaRPr lang="en-US"/>
          </a:p>
        </p:txBody>
      </p:sp>
    </p:spTree>
    <p:extLst>
      <p:ext uri="{BB962C8B-B14F-4D97-AF65-F5344CB8AC3E}">
        <p14:creationId xmlns:p14="http://schemas.microsoft.com/office/powerpoint/2010/main" val="207691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about infrastructure?</a:t>
            </a:r>
            <a:r>
              <a:rPr lang="en-US" baseline="0" dirty="0" smtClean="0"/>
              <a:t> This one’s a little vague because the basic definition is the organization of the various parts of a system. All to perform some kind of an operation. You can think of roads that allow us to drive safely, or lighthouses to guide ships. But in our case, you can think of it as the environment that allows our software to run. For example, an app may depend on some dependencies and configurations for it to work. Then these dependencies and configurations must be part of the environment. That’s what we mean by infrastructure.</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6</a:t>
            </a:fld>
            <a:endParaRPr lang="en-US"/>
          </a:p>
        </p:txBody>
      </p:sp>
    </p:spTree>
    <p:extLst>
      <p:ext uri="{BB962C8B-B14F-4D97-AF65-F5344CB8AC3E}">
        <p14:creationId xmlns:p14="http://schemas.microsoft.com/office/powerpoint/2010/main" val="132582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putting these together,</a:t>
            </a:r>
            <a:r>
              <a:rPr lang="en-US" baseline="0" dirty="0" smtClean="0"/>
              <a:t> it’s a software environment that cannot change. If we want to modify something like updating a dependency, we’d have to create a new environment with those changes added. Again, going back to strings. It’s just like it.</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7</a:t>
            </a:fld>
            <a:endParaRPr lang="en-US"/>
          </a:p>
        </p:txBody>
      </p:sp>
    </p:spTree>
    <p:extLst>
      <p:ext uri="{BB962C8B-B14F-4D97-AF65-F5344CB8AC3E}">
        <p14:creationId xmlns:p14="http://schemas.microsoft.com/office/powerpoint/2010/main" val="120858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more</a:t>
            </a:r>
            <a:r>
              <a:rPr lang="en-US" baseline="0" dirty="0" smtClean="0"/>
              <a:t> technical definition. </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8</a:t>
            </a:fld>
            <a:endParaRPr lang="en-US"/>
          </a:p>
        </p:txBody>
      </p:sp>
    </p:spTree>
    <p:extLst>
      <p:ext uri="{BB962C8B-B14F-4D97-AF65-F5344CB8AC3E}">
        <p14:creationId xmlns:p14="http://schemas.microsoft.com/office/powerpoint/2010/main" val="1911689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a:t>
            </a:r>
            <a:r>
              <a:rPr lang="mr-IN" dirty="0" smtClean="0"/>
              <a:t>…</a:t>
            </a:r>
            <a:endParaRPr lang="en-US" dirty="0"/>
          </a:p>
        </p:txBody>
      </p:sp>
      <p:sp>
        <p:nvSpPr>
          <p:cNvPr id="4" name="Slide Number Placeholder 3"/>
          <p:cNvSpPr>
            <a:spLocks noGrp="1"/>
          </p:cNvSpPr>
          <p:nvPr>
            <p:ph type="sldNum" sz="quarter" idx="10"/>
          </p:nvPr>
        </p:nvSpPr>
        <p:spPr/>
        <p:txBody>
          <a:bodyPr/>
          <a:lstStyle/>
          <a:p>
            <a:fld id="{85387819-815B-8D48-AAF2-8B96C46B15A4}" type="slidenum">
              <a:rPr lang="en-US" smtClean="0"/>
              <a:t>9</a:t>
            </a:fld>
            <a:endParaRPr lang="en-US"/>
          </a:p>
        </p:txBody>
      </p:sp>
    </p:spTree>
    <p:extLst>
      <p:ext uri="{BB962C8B-B14F-4D97-AF65-F5344CB8AC3E}">
        <p14:creationId xmlns:p14="http://schemas.microsoft.com/office/powerpoint/2010/main" val="1074727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112FC2B-6FE5-F94D-85E1-773F515B9BEF}" type="datetimeFigureOut">
              <a:rPr lang="en-US" smtClean="0"/>
              <a:t>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112FC2B-6FE5-F94D-85E1-773F515B9BEF}" type="datetimeFigureOut">
              <a:rPr lang="en-US" smtClean="0"/>
              <a:t>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12FC2B-6FE5-F94D-85E1-773F515B9BEF}" type="datetimeFigureOut">
              <a:rPr lang="en-US" smtClean="0"/>
              <a:t>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92F3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12FC2B-6FE5-F94D-85E1-773F515B9BEF}" type="datetimeFigureOut">
              <a:rPr lang="en-US" smtClean="0"/>
              <a:t>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DA8884-D5A8-194F-BC3D-433A3B171A28}" type="slidenum">
              <a:rPr lang="en-US" smtClean="0"/>
              <a:t>‹#›</a:t>
            </a:fld>
            <a:endParaRPr lang="en-US"/>
          </a:p>
        </p:txBody>
      </p:sp>
    </p:spTree>
    <p:extLst>
      <p:ext uri="{BB962C8B-B14F-4D97-AF65-F5344CB8AC3E}">
        <p14:creationId xmlns:p14="http://schemas.microsoft.com/office/powerpoint/2010/main" val="12395501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tiff"/></Relationships>
</file>

<file path=ppt/slides/_rels/slide15.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emf"/></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071687"/>
            <a:ext cx="9144000" cy="2495550"/>
          </a:xfrm>
        </p:spPr>
        <p:txBody>
          <a:bodyPr>
            <a:noAutofit/>
          </a:bodyPr>
          <a:lstStyle/>
          <a:p>
            <a:r>
              <a:rPr lang="en-US" sz="8800" b="1" spc="50" dirty="0" smtClean="0">
                <a:solidFill>
                  <a:srgbClr val="F7FFF7"/>
                </a:solidFill>
                <a:latin typeface="Helvetica Neue" charset="0"/>
                <a:ea typeface="Helvetica Neue" charset="0"/>
                <a:cs typeface="Helvetica Neue" charset="0"/>
              </a:rPr>
              <a:t>Immutable Infrastructures in SQA</a:t>
            </a:r>
            <a:endParaRPr lang="en-US" sz="8800" b="1" spc="50" dirty="0">
              <a:solidFill>
                <a:srgbClr val="F7FFF7"/>
              </a:solidFill>
              <a:latin typeface="Helvetica Neue" charset="0"/>
              <a:ea typeface="Helvetica Neue" charset="0"/>
              <a:cs typeface="Helvetica Neue" charset="0"/>
            </a:endParaRPr>
          </a:p>
        </p:txBody>
      </p:sp>
      <p:sp>
        <p:nvSpPr>
          <p:cNvPr id="3" name="Subtitle 2"/>
          <p:cNvSpPr>
            <a:spLocks noGrp="1"/>
          </p:cNvSpPr>
          <p:nvPr>
            <p:ph type="subTitle" idx="1"/>
          </p:nvPr>
        </p:nvSpPr>
        <p:spPr>
          <a:xfrm>
            <a:off x="1524000" y="5086349"/>
            <a:ext cx="9144000" cy="1485901"/>
          </a:xfrm>
        </p:spPr>
        <p:txBody>
          <a:bodyPr>
            <a:normAutofit/>
          </a:bodyPr>
          <a:lstStyle/>
          <a:p>
            <a:r>
              <a:rPr lang="en-US" sz="2800" spc="80" dirty="0" smtClean="0">
                <a:solidFill>
                  <a:srgbClr val="4ECDC4"/>
                </a:solidFill>
                <a:latin typeface="Helvetica Neue Medium" charset="0"/>
                <a:ea typeface="Helvetica Neue Medium" charset="0"/>
                <a:cs typeface="Helvetica Neue Medium" charset="0"/>
              </a:rPr>
              <a:t>BYUNG KANG / ROBBY LAGEN</a:t>
            </a:r>
            <a:endParaRPr lang="en-US" sz="2800" spc="80" dirty="0">
              <a:solidFill>
                <a:srgbClr val="4ECDC4"/>
              </a:solidFill>
              <a:latin typeface="Helvetica Neue Medium" charset="0"/>
              <a:ea typeface="Helvetica Neue Medium" charset="0"/>
              <a:cs typeface="Helvetica Neue Medium" charset="0"/>
            </a:endParaRPr>
          </a:p>
        </p:txBody>
      </p:sp>
    </p:spTree>
    <p:extLst>
      <p:ext uri="{BB962C8B-B14F-4D97-AF65-F5344CB8AC3E}">
        <p14:creationId xmlns:p14="http://schemas.microsoft.com/office/powerpoint/2010/main" val="39059357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8000" b="1" dirty="0" err="1" smtClean="0">
                <a:latin typeface="Helvetica Neue" charset="0"/>
                <a:ea typeface="Helvetica Neue" charset="0"/>
                <a:cs typeface="Helvetica Neue" charset="0"/>
              </a:rPr>
              <a:t>youtube</a:t>
            </a:r>
            <a:r>
              <a:rPr lang="en-US" sz="8000" b="1" dirty="0" smtClean="0">
                <a:latin typeface="Helvetica Neue" charset="0"/>
                <a:ea typeface="Helvetica Neue" charset="0"/>
                <a:cs typeface="Helvetica Neue" charset="0"/>
              </a:rPr>
              <a:t> video downloader</a:t>
            </a:r>
            <a:endParaRPr lang="en-US" sz="8000" b="1" dirty="0">
              <a:solidFill>
                <a:srgbClr val="4ECDC4"/>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6611839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8000" b="1" dirty="0" err="1" smtClean="0">
                <a:latin typeface="Helvetica Neue" charset="0"/>
                <a:ea typeface="Helvetica Neue" charset="0"/>
                <a:cs typeface="Helvetica Neue" charset="0"/>
              </a:rPr>
              <a:t>youtube</a:t>
            </a:r>
            <a:r>
              <a:rPr lang="en-US" sz="8000" b="1" dirty="0" smtClean="0">
                <a:latin typeface="Helvetica Neue" charset="0"/>
                <a:ea typeface="Helvetica Neue" charset="0"/>
                <a:cs typeface="Helvetica Neue" charset="0"/>
              </a:rPr>
              <a:t> video downloader</a:t>
            </a:r>
            <a:endParaRPr lang="en-US" sz="8000" b="1" dirty="0">
              <a:solidFill>
                <a:srgbClr val="4ECDC4"/>
              </a:solidFill>
              <a:latin typeface="Helvetica Neue" charset="0"/>
              <a:ea typeface="Helvetica Neue" charset="0"/>
              <a:cs typeface="Helvetica Neue" charset="0"/>
            </a:endParaRPr>
          </a:p>
        </p:txBody>
      </p:sp>
      <p:pic>
        <p:nvPicPr>
          <p:cNvPr id="2" name="Picture 1"/>
          <p:cNvPicPr>
            <a:picLocks noChangeAspect="1"/>
          </p:cNvPicPr>
          <p:nvPr/>
        </p:nvPicPr>
        <p:blipFill>
          <a:blip r:embed="rId3"/>
          <a:stretch>
            <a:fillRect/>
          </a:stretch>
        </p:blipFill>
        <p:spPr>
          <a:xfrm>
            <a:off x="0" y="2165712"/>
            <a:ext cx="12192000" cy="2526576"/>
          </a:xfrm>
          <a:prstGeom prst="rect">
            <a:avLst/>
          </a:prstGeom>
        </p:spPr>
      </p:pic>
    </p:spTree>
    <p:extLst>
      <p:ext uri="{BB962C8B-B14F-4D97-AF65-F5344CB8AC3E}">
        <p14:creationId xmlns:p14="http://schemas.microsoft.com/office/powerpoint/2010/main" val="804216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Video -&gt; Audio</a:t>
            </a:r>
          </a:p>
        </p:txBody>
      </p:sp>
    </p:spTree>
    <p:extLst>
      <p:ext uri="{BB962C8B-B14F-4D97-AF65-F5344CB8AC3E}">
        <p14:creationId xmlns:p14="http://schemas.microsoft.com/office/powerpoint/2010/main" val="3415166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Video -&gt; Audio</a:t>
            </a:r>
          </a:p>
        </p:txBody>
      </p:sp>
      <p:sp>
        <p:nvSpPr>
          <p:cNvPr id="2" name="TextBox 1"/>
          <p:cNvSpPr txBox="1"/>
          <p:nvPr/>
        </p:nvSpPr>
        <p:spPr>
          <a:xfrm>
            <a:off x="2199504" y="3621189"/>
            <a:ext cx="7792992" cy="769441"/>
          </a:xfrm>
          <a:prstGeom prst="rect">
            <a:avLst/>
          </a:prstGeom>
          <a:noFill/>
        </p:spPr>
        <p:txBody>
          <a:bodyPr wrap="square" rtlCol="0">
            <a:spAutoFit/>
          </a:bodyPr>
          <a:lstStyle/>
          <a:p>
            <a:pPr algn="ctr"/>
            <a:r>
              <a:rPr lang="en-US" sz="4400" b="1" dirty="0" smtClean="0">
                <a:solidFill>
                  <a:srgbClr val="4ECDC4"/>
                </a:solidFill>
                <a:latin typeface="Helvetica Neue Medium" charset="0"/>
                <a:ea typeface="Helvetica Neue Medium" charset="0"/>
                <a:cs typeface="Helvetica Neue Medium" charset="0"/>
              </a:rPr>
              <a:t>“It works on my machine”</a:t>
            </a:r>
            <a:endParaRPr lang="en-US" sz="4400" b="1" dirty="0">
              <a:solidFill>
                <a:srgbClr val="4ECDC4"/>
              </a:solidFill>
              <a:latin typeface="Helvetica Neue Medium" charset="0"/>
              <a:ea typeface="Helvetica Neue Medium" charset="0"/>
              <a:cs typeface="Helvetica Neue Medium" charset="0"/>
            </a:endParaRPr>
          </a:p>
        </p:txBody>
      </p:sp>
    </p:spTree>
    <p:extLst>
      <p:ext uri="{BB962C8B-B14F-4D97-AF65-F5344CB8AC3E}">
        <p14:creationId xmlns:p14="http://schemas.microsoft.com/office/powerpoint/2010/main" val="7620762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25831"/>
            <a:ext cx="10515600" cy="1520102"/>
          </a:xfrm>
        </p:spPr>
        <p:txBody>
          <a:bodyPr>
            <a:normAutofit/>
          </a:bodyPr>
          <a:lstStyle/>
          <a:p>
            <a:pPr marL="0" lvl="0" indent="0" algn="ctr">
              <a:lnSpc>
                <a:spcPct val="100000"/>
              </a:lnSpc>
              <a:spcBef>
                <a:spcPts val="0"/>
              </a:spcBef>
              <a:buNone/>
              <a:defRPr/>
            </a:pPr>
            <a:r>
              <a:rPr lang="en-US" sz="2400" b="1" dirty="0" err="1" smtClean="0">
                <a:latin typeface="Helvetica Neue" charset="0"/>
                <a:ea typeface="Helvetica Neue" charset="0"/>
                <a:cs typeface="Helvetica Neue" charset="0"/>
              </a:rPr>
              <a:t>config</a:t>
            </a:r>
            <a:endParaRPr lang="en-US" sz="2400" b="1" dirty="0" smtClean="0">
              <a:latin typeface="Helvetica Neue" charset="0"/>
              <a:ea typeface="Helvetica Neue" charset="0"/>
              <a:cs typeface="Helvetica Neue" charset="0"/>
            </a:endParaRPr>
          </a:p>
        </p:txBody>
      </p:sp>
      <p:pic>
        <p:nvPicPr>
          <p:cNvPr id="8" name="Picture 7"/>
          <p:cNvPicPr>
            <a:picLocks noChangeAspect="1"/>
          </p:cNvPicPr>
          <p:nvPr/>
        </p:nvPicPr>
        <p:blipFill>
          <a:blip r:embed="rId3"/>
          <a:stretch>
            <a:fillRect/>
          </a:stretch>
        </p:blipFill>
        <p:spPr>
          <a:xfrm>
            <a:off x="5581135" y="894502"/>
            <a:ext cx="1029730" cy="1029730"/>
          </a:xfrm>
          <a:prstGeom prst="rect">
            <a:avLst/>
          </a:prstGeom>
        </p:spPr>
      </p:pic>
    </p:spTree>
    <p:extLst>
      <p:ext uri="{BB962C8B-B14F-4D97-AF65-F5344CB8AC3E}">
        <p14:creationId xmlns:p14="http://schemas.microsoft.com/office/powerpoint/2010/main" val="16386853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25831"/>
            <a:ext cx="10515600" cy="1520102"/>
          </a:xfrm>
        </p:spPr>
        <p:txBody>
          <a:bodyPr>
            <a:normAutofit/>
          </a:bodyPr>
          <a:lstStyle/>
          <a:p>
            <a:pPr marL="0" lvl="0" indent="0" algn="ctr">
              <a:lnSpc>
                <a:spcPct val="100000"/>
              </a:lnSpc>
              <a:spcBef>
                <a:spcPts val="0"/>
              </a:spcBef>
              <a:buNone/>
              <a:defRPr/>
            </a:pPr>
            <a:r>
              <a:rPr lang="en-US" sz="2400" b="1" dirty="0" err="1" smtClean="0">
                <a:latin typeface="Helvetica Neue" charset="0"/>
                <a:ea typeface="Helvetica Neue" charset="0"/>
                <a:cs typeface="Helvetica Neue" charset="0"/>
              </a:rPr>
              <a:t>config</a:t>
            </a:r>
            <a:endParaRPr lang="en-US" sz="2400" b="1" dirty="0" smtClean="0">
              <a:latin typeface="Helvetica Neue" charset="0"/>
              <a:ea typeface="Helvetica Neue" charset="0"/>
              <a:cs typeface="Helvetica Neue" charset="0"/>
            </a:endParaRPr>
          </a:p>
        </p:txBody>
      </p:sp>
      <p:pic>
        <p:nvPicPr>
          <p:cNvPr id="5" name="Picture 4"/>
          <p:cNvPicPr>
            <a:picLocks noChangeAspect="1"/>
          </p:cNvPicPr>
          <p:nvPr/>
        </p:nvPicPr>
        <p:blipFill>
          <a:blip r:embed="rId3"/>
          <a:stretch>
            <a:fillRect/>
          </a:stretch>
        </p:blipFill>
        <p:spPr>
          <a:xfrm>
            <a:off x="2113005" y="4178643"/>
            <a:ext cx="1219200" cy="1219200"/>
          </a:xfrm>
          <a:prstGeom prst="rect">
            <a:avLst/>
          </a:prstGeom>
        </p:spPr>
      </p:pic>
      <p:pic>
        <p:nvPicPr>
          <p:cNvPr id="8" name="Picture 7"/>
          <p:cNvPicPr>
            <a:picLocks noChangeAspect="1"/>
          </p:cNvPicPr>
          <p:nvPr/>
        </p:nvPicPr>
        <p:blipFill>
          <a:blip r:embed="rId4"/>
          <a:stretch>
            <a:fillRect/>
          </a:stretch>
        </p:blipFill>
        <p:spPr>
          <a:xfrm>
            <a:off x="5581135" y="894502"/>
            <a:ext cx="1029730" cy="1029730"/>
          </a:xfrm>
          <a:prstGeom prst="rect">
            <a:avLst/>
          </a:prstGeom>
        </p:spPr>
      </p:pic>
      <p:sp>
        <p:nvSpPr>
          <p:cNvPr id="9" name="TextBox 8"/>
          <p:cNvSpPr txBox="1"/>
          <p:nvPr/>
        </p:nvSpPr>
        <p:spPr>
          <a:xfrm>
            <a:off x="1999735" y="5397843"/>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DEV</a:t>
            </a:r>
            <a:endParaRPr lang="en-US" sz="2400" b="1" dirty="0">
              <a:latin typeface="Helvetica Neue" charset="0"/>
              <a:ea typeface="Helvetica Neue" charset="0"/>
              <a:cs typeface="Helvetica Neue" charset="0"/>
            </a:endParaRPr>
          </a:p>
        </p:txBody>
      </p:sp>
      <p:sp>
        <p:nvSpPr>
          <p:cNvPr id="28" name="Left-Right Arrow 27"/>
          <p:cNvSpPr/>
          <p:nvPr/>
        </p:nvSpPr>
        <p:spPr>
          <a:xfrm rot="8100000">
            <a:off x="3348191" y="3015101"/>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544499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25831"/>
            <a:ext cx="10515600" cy="1520102"/>
          </a:xfrm>
        </p:spPr>
        <p:txBody>
          <a:bodyPr>
            <a:normAutofit/>
          </a:bodyPr>
          <a:lstStyle/>
          <a:p>
            <a:pPr marL="0" lvl="0" indent="0" algn="ctr">
              <a:lnSpc>
                <a:spcPct val="100000"/>
              </a:lnSpc>
              <a:spcBef>
                <a:spcPts val="0"/>
              </a:spcBef>
              <a:buNone/>
              <a:defRPr/>
            </a:pPr>
            <a:r>
              <a:rPr lang="en-US" sz="2400" b="1" dirty="0" err="1" smtClean="0">
                <a:latin typeface="Helvetica Neue" charset="0"/>
                <a:ea typeface="Helvetica Neue" charset="0"/>
                <a:cs typeface="Helvetica Neue" charset="0"/>
              </a:rPr>
              <a:t>config</a:t>
            </a:r>
            <a:endParaRPr lang="en-US" sz="2400" b="1" dirty="0" smtClean="0">
              <a:latin typeface="Helvetica Neue" charset="0"/>
              <a:ea typeface="Helvetica Neue" charset="0"/>
              <a:cs typeface="Helvetica Neue" charset="0"/>
            </a:endParaRPr>
          </a:p>
        </p:txBody>
      </p:sp>
      <p:pic>
        <p:nvPicPr>
          <p:cNvPr id="5" name="Picture 4"/>
          <p:cNvPicPr>
            <a:picLocks noChangeAspect="1"/>
          </p:cNvPicPr>
          <p:nvPr/>
        </p:nvPicPr>
        <p:blipFill>
          <a:blip r:embed="rId3"/>
          <a:stretch>
            <a:fillRect/>
          </a:stretch>
        </p:blipFill>
        <p:spPr>
          <a:xfrm>
            <a:off x="2113005" y="4178643"/>
            <a:ext cx="1219200" cy="1219200"/>
          </a:xfrm>
          <a:prstGeom prst="rect">
            <a:avLst/>
          </a:prstGeom>
        </p:spPr>
      </p:pic>
      <p:pic>
        <p:nvPicPr>
          <p:cNvPr id="6" name="Picture 5"/>
          <p:cNvPicPr>
            <a:picLocks noChangeAspect="1"/>
          </p:cNvPicPr>
          <p:nvPr/>
        </p:nvPicPr>
        <p:blipFill>
          <a:blip r:embed="rId3"/>
          <a:stretch>
            <a:fillRect/>
          </a:stretch>
        </p:blipFill>
        <p:spPr>
          <a:xfrm>
            <a:off x="5486400" y="4178642"/>
            <a:ext cx="1219200" cy="1219200"/>
          </a:xfrm>
          <a:prstGeom prst="rect">
            <a:avLst/>
          </a:prstGeom>
        </p:spPr>
      </p:pic>
      <p:pic>
        <p:nvPicPr>
          <p:cNvPr id="8" name="Picture 7"/>
          <p:cNvPicPr>
            <a:picLocks noChangeAspect="1"/>
          </p:cNvPicPr>
          <p:nvPr/>
        </p:nvPicPr>
        <p:blipFill>
          <a:blip r:embed="rId4"/>
          <a:stretch>
            <a:fillRect/>
          </a:stretch>
        </p:blipFill>
        <p:spPr>
          <a:xfrm>
            <a:off x="5581135" y="894502"/>
            <a:ext cx="1029730" cy="1029730"/>
          </a:xfrm>
          <a:prstGeom prst="rect">
            <a:avLst/>
          </a:prstGeom>
        </p:spPr>
      </p:pic>
      <p:sp>
        <p:nvSpPr>
          <p:cNvPr id="9" name="TextBox 8"/>
          <p:cNvSpPr txBox="1"/>
          <p:nvPr/>
        </p:nvSpPr>
        <p:spPr>
          <a:xfrm>
            <a:off x="1999735" y="5397843"/>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DEV</a:t>
            </a:r>
            <a:endParaRPr lang="en-US" sz="2400" b="1" dirty="0">
              <a:latin typeface="Helvetica Neue" charset="0"/>
              <a:ea typeface="Helvetica Neue" charset="0"/>
              <a:cs typeface="Helvetica Neue" charset="0"/>
            </a:endParaRPr>
          </a:p>
        </p:txBody>
      </p:sp>
      <p:sp>
        <p:nvSpPr>
          <p:cNvPr id="10" name="TextBox 9"/>
          <p:cNvSpPr txBox="1"/>
          <p:nvPr/>
        </p:nvSpPr>
        <p:spPr>
          <a:xfrm>
            <a:off x="5373130" y="5397842"/>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QA</a:t>
            </a:r>
            <a:endParaRPr lang="en-US" sz="2400" b="1" dirty="0">
              <a:latin typeface="Helvetica Neue" charset="0"/>
              <a:ea typeface="Helvetica Neue" charset="0"/>
              <a:cs typeface="Helvetica Neue" charset="0"/>
            </a:endParaRPr>
          </a:p>
        </p:txBody>
      </p:sp>
      <p:sp>
        <p:nvSpPr>
          <p:cNvPr id="26" name="Left-Right Arrow 25"/>
          <p:cNvSpPr/>
          <p:nvPr/>
        </p:nvSpPr>
        <p:spPr>
          <a:xfrm rot="5400000">
            <a:off x="5517558" y="3149349"/>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8" name="Left-Right Arrow 27"/>
          <p:cNvSpPr/>
          <p:nvPr/>
        </p:nvSpPr>
        <p:spPr>
          <a:xfrm rot="8100000">
            <a:off x="3348191" y="3015101"/>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969922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25831"/>
            <a:ext cx="10515600" cy="1520102"/>
          </a:xfrm>
        </p:spPr>
        <p:txBody>
          <a:bodyPr>
            <a:normAutofit/>
          </a:bodyPr>
          <a:lstStyle/>
          <a:p>
            <a:pPr marL="0" lvl="0" indent="0" algn="ctr">
              <a:lnSpc>
                <a:spcPct val="100000"/>
              </a:lnSpc>
              <a:spcBef>
                <a:spcPts val="0"/>
              </a:spcBef>
              <a:buNone/>
              <a:defRPr/>
            </a:pPr>
            <a:r>
              <a:rPr lang="en-US" sz="2400" b="1" dirty="0" err="1" smtClean="0">
                <a:latin typeface="Helvetica Neue" charset="0"/>
                <a:ea typeface="Helvetica Neue" charset="0"/>
                <a:cs typeface="Helvetica Neue" charset="0"/>
              </a:rPr>
              <a:t>config</a:t>
            </a:r>
            <a:endParaRPr lang="en-US" sz="2400" b="1" dirty="0" smtClean="0">
              <a:latin typeface="Helvetica Neue" charset="0"/>
              <a:ea typeface="Helvetica Neue" charset="0"/>
              <a:cs typeface="Helvetica Neue" charset="0"/>
            </a:endParaRPr>
          </a:p>
        </p:txBody>
      </p:sp>
      <p:pic>
        <p:nvPicPr>
          <p:cNvPr id="5" name="Picture 4"/>
          <p:cNvPicPr>
            <a:picLocks noChangeAspect="1"/>
          </p:cNvPicPr>
          <p:nvPr/>
        </p:nvPicPr>
        <p:blipFill>
          <a:blip r:embed="rId3"/>
          <a:stretch>
            <a:fillRect/>
          </a:stretch>
        </p:blipFill>
        <p:spPr>
          <a:xfrm>
            <a:off x="2113005" y="4178643"/>
            <a:ext cx="1219200" cy="1219200"/>
          </a:xfrm>
          <a:prstGeom prst="rect">
            <a:avLst/>
          </a:prstGeom>
        </p:spPr>
      </p:pic>
      <p:pic>
        <p:nvPicPr>
          <p:cNvPr id="6" name="Picture 5"/>
          <p:cNvPicPr>
            <a:picLocks noChangeAspect="1"/>
          </p:cNvPicPr>
          <p:nvPr/>
        </p:nvPicPr>
        <p:blipFill>
          <a:blip r:embed="rId3"/>
          <a:stretch>
            <a:fillRect/>
          </a:stretch>
        </p:blipFill>
        <p:spPr>
          <a:xfrm>
            <a:off x="5486400" y="4178642"/>
            <a:ext cx="1219200" cy="1219200"/>
          </a:xfrm>
          <a:prstGeom prst="rect">
            <a:avLst/>
          </a:prstGeom>
        </p:spPr>
      </p:pic>
      <p:pic>
        <p:nvPicPr>
          <p:cNvPr id="7" name="Picture 6"/>
          <p:cNvPicPr>
            <a:picLocks noChangeAspect="1"/>
          </p:cNvPicPr>
          <p:nvPr/>
        </p:nvPicPr>
        <p:blipFill>
          <a:blip r:embed="rId3"/>
          <a:stretch>
            <a:fillRect/>
          </a:stretch>
        </p:blipFill>
        <p:spPr>
          <a:xfrm>
            <a:off x="8859795" y="4178643"/>
            <a:ext cx="1219200" cy="1219200"/>
          </a:xfrm>
          <a:prstGeom prst="rect">
            <a:avLst/>
          </a:prstGeom>
        </p:spPr>
      </p:pic>
      <p:pic>
        <p:nvPicPr>
          <p:cNvPr id="8" name="Picture 7"/>
          <p:cNvPicPr>
            <a:picLocks noChangeAspect="1"/>
          </p:cNvPicPr>
          <p:nvPr/>
        </p:nvPicPr>
        <p:blipFill>
          <a:blip r:embed="rId4"/>
          <a:stretch>
            <a:fillRect/>
          </a:stretch>
        </p:blipFill>
        <p:spPr>
          <a:xfrm>
            <a:off x="5581135" y="894502"/>
            <a:ext cx="1029730" cy="1029730"/>
          </a:xfrm>
          <a:prstGeom prst="rect">
            <a:avLst/>
          </a:prstGeom>
        </p:spPr>
      </p:pic>
      <p:sp>
        <p:nvSpPr>
          <p:cNvPr id="9" name="TextBox 8"/>
          <p:cNvSpPr txBox="1"/>
          <p:nvPr/>
        </p:nvSpPr>
        <p:spPr>
          <a:xfrm>
            <a:off x="1999735" y="5397843"/>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DEV</a:t>
            </a:r>
            <a:endParaRPr lang="en-US" sz="2400" b="1" dirty="0">
              <a:latin typeface="Helvetica Neue" charset="0"/>
              <a:ea typeface="Helvetica Neue" charset="0"/>
              <a:cs typeface="Helvetica Neue" charset="0"/>
            </a:endParaRPr>
          </a:p>
        </p:txBody>
      </p:sp>
      <p:sp>
        <p:nvSpPr>
          <p:cNvPr id="10" name="TextBox 9"/>
          <p:cNvSpPr txBox="1"/>
          <p:nvPr/>
        </p:nvSpPr>
        <p:spPr>
          <a:xfrm>
            <a:off x="5373130" y="5397842"/>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QA</a:t>
            </a:r>
            <a:endParaRPr lang="en-US" sz="2400" b="1" dirty="0">
              <a:latin typeface="Helvetica Neue" charset="0"/>
              <a:ea typeface="Helvetica Neue" charset="0"/>
              <a:cs typeface="Helvetica Neue" charset="0"/>
            </a:endParaRPr>
          </a:p>
        </p:txBody>
      </p:sp>
      <p:sp>
        <p:nvSpPr>
          <p:cNvPr id="11" name="TextBox 10"/>
          <p:cNvSpPr txBox="1"/>
          <p:nvPr/>
        </p:nvSpPr>
        <p:spPr>
          <a:xfrm>
            <a:off x="8746525" y="5397841"/>
            <a:ext cx="1445740" cy="461665"/>
          </a:xfrm>
          <a:prstGeom prst="rect">
            <a:avLst/>
          </a:prstGeom>
          <a:noFill/>
        </p:spPr>
        <p:txBody>
          <a:bodyPr wrap="square" rtlCol="0">
            <a:spAutoFit/>
          </a:bodyPr>
          <a:lstStyle/>
          <a:p>
            <a:pPr algn="ctr"/>
            <a:r>
              <a:rPr lang="en-US" sz="2400" b="1" dirty="0" smtClean="0">
                <a:latin typeface="Helvetica Neue" charset="0"/>
                <a:ea typeface="Helvetica Neue" charset="0"/>
                <a:cs typeface="Helvetica Neue" charset="0"/>
              </a:rPr>
              <a:t>OPS</a:t>
            </a:r>
            <a:endParaRPr lang="en-US" sz="2400" b="1" dirty="0">
              <a:latin typeface="Helvetica Neue" charset="0"/>
              <a:ea typeface="Helvetica Neue" charset="0"/>
              <a:cs typeface="Helvetica Neue" charset="0"/>
            </a:endParaRPr>
          </a:p>
        </p:txBody>
      </p:sp>
      <p:sp>
        <p:nvSpPr>
          <p:cNvPr id="26" name="Left-Right Arrow 25"/>
          <p:cNvSpPr/>
          <p:nvPr/>
        </p:nvSpPr>
        <p:spPr>
          <a:xfrm rot="5400000">
            <a:off x="5517558" y="3149349"/>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7" name="Left-Right Arrow 26"/>
          <p:cNvSpPr/>
          <p:nvPr/>
        </p:nvSpPr>
        <p:spPr>
          <a:xfrm rot="2700000">
            <a:off x="7686925" y="3015721"/>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8" name="Left-Right Arrow 27"/>
          <p:cNvSpPr/>
          <p:nvPr/>
        </p:nvSpPr>
        <p:spPr>
          <a:xfrm rot="8100000">
            <a:off x="3348191" y="3015101"/>
            <a:ext cx="1156884" cy="427662"/>
          </a:xfrm>
          <a:prstGeom prst="lef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58919087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Why should we use it?</a:t>
            </a:r>
          </a:p>
          <a:p>
            <a:pPr marL="0" lvl="0" indent="0" algn="ctr">
              <a:lnSpc>
                <a:spcPct val="100000"/>
              </a:lnSpc>
              <a:spcBef>
                <a:spcPts val="0"/>
              </a:spcBef>
              <a:buNone/>
              <a:defRPr/>
            </a:pPr>
            <a:r>
              <a:rPr lang="en-US" sz="7200" b="1" dirty="0" smtClean="0">
                <a:solidFill>
                  <a:srgbClr val="FF6B6B"/>
                </a:solidFill>
                <a:latin typeface="Helvetica Neue" charset="0"/>
                <a:ea typeface="Helvetica Neue" charset="0"/>
                <a:cs typeface="Helvetica Neue" charset="0"/>
              </a:rPr>
              <a:t>It works on my machine.</a:t>
            </a:r>
            <a:endParaRPr lang="en-US" sz="7200" b="1" dirty="0">
              <a:solidFill>
                <a:srgbClr val="FF6B6B"/>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2337655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Why should we use it?</a:t>
            </a:r>
          </a:p>
          <a:p>
            <a:pPr marL="0" lvl="0" indent="0" algn="ctr">
              <a:lnSpc>
                <a:spcPct val="100000"/>
              </a:lnSpc>
              <a:spcBef>
                <a:spcPts val="0"/>
              </a:spcBef>
              <a:buNone/>
              <a:defRPr/>
            </a:pPr>
            <a:r>
              <a:rPr lang="en-US" sz="7200" b="1" strike="sngStrike" dirty="0" smtClean="0">
                <a:solidFill>
                  <a:srgbClr val="FF6B6B"/>
                </a:solidFill>
                <a:latin typeface="Helvetica Neue" charset="0"/>
                <a:ea typeface="Helvetica Neue" charset="0"/>
                <a:cs typeface="Helvetica Neue" charset="0"/>
              </a:rPr>
              <a:t>It works on my machine.</a:t>
            </a:r>
            <a:endParaRPr lang="en-US" sz="7200" b="1" strike="sngStrike" dirty="0">
              <a:solidFill>
                <a:srgbClr val="FF6B6B"/>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998394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a:p>
        </p:txBody>
      </p:sp>
    </p:spTree>
    <p:extLst>
      <p:ext uri="{BB962C8B-B14F-4D97-AF65-F5344CB8AC3E}">
        <p14:creationId xmlns:p14="http://schemas.microsoft.com/office/powerpoint/2010/main" val="7783164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5" name="Picture 4"/>
          <p:cNvPicPr>
            <a:picLocks noChangeAspect="1"/>
          </p:cNvPicPr>
          <p:nvPr/>
        </p:nvPicPr>
        <p:blipFill>
          <a:blip r:embed="rId3"/>
          <a:stretch>
            <a:fillRect/>
          </a:stretch>
        </p:blipFill>
        <p:spPr>
          <a:xfrm>
            <a:off x="2407795" y="3798151"/>
            <a:ext cx="2738228" cy="2443342"/>
          </a:xfrm>
          <a:prstGeom prst="rect">
            <a:avLst/>
          </a:prstGeom>
        </p:spPr>
      </p:pic>
    </p:spTree>
    <p:extLst>
      <p:ext uri="{BB962C8B-B14F-4D97-AF65-F5344CB8AC3E}">
        <p14:creationId xmlns:p14="http://schemas.microsoft.com/office/powerpoint/2010/main" val="4436177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5" name="Picture 4"/>
          <p:cNvPicPr>
            <a:picLocks noChangeAspect="1"/>
          </p:cNvPicPr>
          <p:nvPr/>
        </p:nvPicPr>
        <p:blipFill>
          <a:blip r:embed="rId3"/>
          <a:stretch>
            <a:fillRect/>
          </a:stretch>
        </p:blipFill>
        <p:spPr>
          <a:xfrm>
            <a:off x="2407795" y="3798151"/>
            <a:ext cx="2738228" cy="2443342"/>
          </a:xfrm>
          <a:prstGeom prst="rect">
            <a:avLst/>
          </a:prstGeom>
        </p:spPr>
      </p:pic>
      <p:pic>
        <p:nvPicPr>
          <p:cNvPr id="6" name="Picture 5"/>
          <p:cNvPicPr>
            <a:picLocks noChangeAspect="1"/>
          </p:cNvPicPr>
          <p:nvPr/>
        </p:nvPicPr>
        <p:blipFill>
          <a:blip r:embed="rId4"/>
          <a:stretch>
            <a:fillRect/>
          </a:stretch>
        </p:blipFill>
        <p:spPr>
          <a:xfrm>
            <a:off x="5146023" y="3916877"/>
            <a:ext cx="6095718" cy="2511316"/>
          </a:xfrm>
          <a:prstGeom prst="rect">
            <a:avLst/>
          </a:prstGeom>
        </p:spPr>
      </p:pic>
    </p:spTree>
    <p:extLst>
      <p:ext uri="{BB962C8B-B14F-4D97-AF65-F5344CB8AC3E}">
        <p14:creationId xmlns:p14="http://schemas.microsoft.com/office/powerpoint/2010/main" val="12211516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4ECDC4"/>
                </a:solidFill>
                <a:latin typeface="Helvetica Neue" charset="0"/>
                <a:ea typeface="Helvetica Neue" charset="0"/>
                <a:cs typeface="Helvetica Neue" charset="0"/>
              </a:rPr>
              <a:t>Immutable</a:t>
            </a:r>
            <a:r>
              <a:rPr lang="en-US" sz="8000" b="1" spc="50" dirty="0">
                <a:solidFill>
                  <a:srgbClr val="F7FFF7"/>
                </a:solidFill>
                <a:latin typeface="Helvetica Neue" charset="0"/>
                <a:ea typeface="Helvetica Neue" charset="0"/>
                <a:cs typeface="Helvetica Neue" charset="0"/>
              </a:rPr>
              <a:t>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4045969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a:t>
            </a:r>
            <a:r>
              <a:rPr lang="en-US" sz="8000" b="1" spc="50" dirty="0">
                <a:latin typeface="Helvetica Neue" charset="0"/>
                <a:ea typeface="Helvetica Neue" charset="0"/>
                <a:cs typeface="Helvetica Neue" charset="0"/>
              </a:rPr>
              <a:t> </a:t>
            </a:r>
            <a:r>
              <a:rPr lang="en-US" sz="8000" b="1" spc="50" dirty="0" smtClean="0">
                <a:solidFill>
                  <a:srgbClr val="4ECDC4"/>
                </a:solidFill>
                <a:latin typeface="Helvetica Neue" charset="0"/>
                <a:ea typeface="Helvetica Neue" charset="0"/>
                <a:cs typeface="Helvetica Neue" charset="0"/>
              </a:rPr>
              <a:t>Infrastructures?</a:t>
            </a:r>
            <a:endParaRPr lang="en-US" sz="8000" dirty="0">
              <a:solidFill>
                <a:srgbClr val="4ECDC4"/>
              </a:solidFill>
            </a:endParaRPr>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243836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4ECDC4"/>
                </a:solidFill>
                <a:latin typeface="Helvetica Neue" charset="0"/>
                <a:ea typeface="Helvetica Neue" charset="0"/>
                <a:cs typeface="Helvetica Neue" charset="0"/>
              </a:rPr>
              <a:t>Immutable </a:t>
            </a:r>
            <a:r>
              <a:rPr lang="en-US" sz="8000" b="1" spc="50" dirty="0" smtClean="0">
                <a:solidFill>
                  <a:srgbClr val="4ECDC4"/>
                </a:solidFill>
                <a:latin typeface="Helvetica Neue" charset="0"/>
                <a:ea typeface="Helvetica Neue" charset="0"/>
                <a:cs typeface="Helvetica Neue" charset="0"/>
              </a:rPr>
              <a:t>Infrastructures?</a:t>
            </a:r>
            <a:endParaRPr lang="en-US" sz="8000" dirty="0">
              <a:solidFill>
                <a:srgbClr val="4ECDC4"/>
              </a:solidFill>
            </a:endParaRPr>
          </a:p>
        </p:txBody>
      </p:sp>
      <p:sp>
        <p:nvSpPr>
          <p:cNvPr id="3" name="Content Placeholder 2"/>
          <p:cNvSpPr>
            <a:spLocks noGrp="1"/>
          </p:cNvSpPr>
          <p:nvPr>
            <p:ph idx="1"/>
          </p:nvPr>
        </p:nvSpPr>
        <p:spPr>
          <a:xfrm>
            <a:off x="838200" y="4202645"/>
            <a:ext cx="10515600" cy="4351338"/>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600" b="1" dirty="0" smtClean="0">
                <a:latin typeface="Helvetica Neue" charset="0"/>
                <a:ea typeface="Helvetica Neue" charset="0"/>
                <a:cs typeface="Helvetica Neue" charset="0"/>
              </a:rPr>
              <a:t>A software environment that cannot change.</a:t>
            </a:r>
            <a:endParaRPr lang="en-US" sz="3600" b="1" dirty="0">
              <a:latin typeface="Helvetica Neue" charset="0"/>
              <a:ea typeface="Helvetica Neue" charset="0"/>
              <a:cs typeface="Helvetica Neue" charset="0"/>
            </a:endParaRPr>
          </a:p>
        </p:txBody>
      </p:sp>
    </p:spTree>
    <p:extLst>
      <p:ext uri="{BB962C8B-B14F-4D97-AF65-F5344CB8AC3E}">
        <p14:creationId xmlns:p14="http://schemas.microsoft.com/office/powerpoint/2010/main" val="8663092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241707"/>
            <a:ext cx="10515600" cy="4351338"/>
          </a:xfrm>
        </p:spPr>
        <p:txBody>
          <a:bodyPr>
            <a:normAutofit/>
          </a:bodyPr>
          <a:lstStyle/>
          <a:p>
            <a:pPr marL="0" lvl="0" indent="0">
              <a:lnSpc>
                <a:spcPct val="100000"/>
              </a:lnSpc>
              <a:spcBef>
                <a:spcPts val="0"/>
              </a:spcBef>
              <a:buNone/>
              <a:defRPr/>
            </a:pPr>
            <a:r>
              <a:rPr lang="en-US" sz="3200" b="1" dirty="0" smtClean="0">
                <a:latin typeface="Helvetica Neue" charset="0"/>
                <a:ea typeface="Helvetica Neue" charset="0"/>
                <a:cs typeface="Helvetica Neue" charset="0"/>
              </a:rPr>
              <a:t>“Immutable </a:t>
            </a:r>
            <a:r>
              <a:rPr lang="en-US" sz="3200" b="1" dirty="0">
                <a:latin typeface="Helvetica Neue" charset="0"/>
                <a:ea typeface="Helvetica Neue" charset="0"/>
                <a:cs typeface="Helvetica Neue" charset="0"/>
              </a:rPr>
              <a:t>infrastructure is an approach to managing services and software deployments on IT resources wherein </a:t>
            </a:r>
            <a:r>
              <a:rPr lang="en-US" sz="3200" b="1" dirty="0">
                <a:solidFill>
                  <a:srgbClr val="F7FFF7"/>
                </a:solidFill>
                <a:latin typeface="Helvetica Neue" charset="0"/>
                <a:ea typeface="Helvetica Neue" charset="0"/>
                <a:cs typeface="Helvetica Neue" charset="0"/>
              </a:rPr>
              <a:t>components are </a:t>
            </a:r>
            <a:r>
              <a:rPr lang="en-US" sz="3200" b="1" dirty="0">
                <a:solidFill>
                  <a:srgbClr val="FFE66D"/>
                </a:solidFill>
                <a:latin typeface="Helvetica Neue" charset="0"/>
                <a:ea typeface="Helvetica Neue" charset="0"/>
                <a:cs typeface="Helvetica Neue" charset="0"/>
              </a:rPr>
              <a:t>replaced rather than changed.</a:t>
            </a:r>
            <a:r>
              <a:rPr lang="en-US" sz="3200" b="1" dirty="0">
                <a:latin typeface="Helvetica Neue" charset="0"/>
                <a:ea typeface="Helvetica Neue" charset="0"/>
                <a:cs typeface="Helvetica Neue" charset="0"/>
              </a:rPr>
              <a:t> An application or </a:t>
            </a:r>
            <a:r>
              <a:rPr lang="en-US" sz="3200" b="1" dirty="0" smtClean="0">
                <a:latin typeface="Helvetica Neue" charset="0"/>
                <a:ea typeface="Helvetica Neue" charset="0"/>
                <a:cs typeface="Helvetica Neue" charset="0"/>
              </a:rPr>
              <a:t>service </a:t>
            </a:r>
            <a:r>
              <a:rPr lang="en-US" sz="3200" b="1" dirty="0">
                <a:latin typeface="Helvetica Neue" charset="0"/>
                <a:ea typeface="Helvetica Neue" charset="0"/>
                <a:cs typeface="Helvetica Neue" charset="0"/>
              </a:rPr>
              <a:t>is effectively </a:t>
            </a:r>
            <a:r>
              <a:rPr lang="en-US" sz="3200" b="1" dirty="0">
                <a:solidFill>
                  <a:srgbClr val="4ECDC4"/>
                </a:solidFill>
                <a:latin typeface="Helvetica Neue" charset="0"/>
                <a:ea typeface="Helvetica Neue" charset="0"/>
                <a:cs typeface="Helvetica Neue" charset="0"/>
              </a:rPr>
              <a:t>redeployed each time any change occurs</a:t>
            </a:r>
            <a:r>
              <a:rPr lang="en-US" sz="3200" b="1" dirty="0" smtClean="0">
                <a:solidFill>
                  <a:srgbClr val="4ECDC4"/>
                </a:solidFill>
                <a:latin typeface="Helvetica Neue" charset="0"/>
                <a:ea typeface="Helvetica Neue" charset="0"/>
                <a:cs typeface="Helvetica Neue" charset="0"/>
              </a:rPr>
              <a:t>.</a:t>
            </a:r>
            <a:r>
              <a:rPr lang="en-US" sz="3200" b="1" dirty="0" smtClean="0">
                <a:solidFill>
                  <a:srgbClr val="F7FFF7"/>
                </a:solidFill>
                <a:latin typeface="Helvetica Neue" charset="0"/>
                <a:ea typeface="Helvetica Neue" charset="0"/>
                <a:cs typeface="Helvetica Neue" charset="0"/>
              </a:rPr>
              <a:t>”</a:t>
            </a:r>
            <a:endParaRPr lang="en-US" sz="3200" b="1" dirty="0">
              <a:solidFill>
                <a:srgbClr val="F7FFF7"/>
              </a:solidFill>
              <a:latin typeface="Helvetica Neue" charset="0"/>
              <a:ea typeface="Helvetica Neue" charset="0"/>
              <a:cs typeface="Helvetica Neue" charset="0"/>
            </a:endParaRPr>
          </a:p>
        </p:txBody>
      </p:sp>
      <p:sp>
        <p:nvSpPr>
          <p:cNvPr id="4" name="TextBox 3"/>
          <p:cNvSpPr txBox="1"/>
          <p:nvPr/>
        </p:nvSpPr>
        <p:spPr>
          <a:xfrm>
            <a:off x="7637930" y="4704065"/>
            <a:ext cx="3550024" cy="523220"/>
          </a:xfrm>
          <a:prstGeom prst="rect">
            <a:avLst/>
          </a:prstGeom>
          <a:noFill/>
        </p:spPr>
        <p:txBody>
          <a:bodyPr wrap="square" rtlCol="0">
            <a:spAutoFit/>
          </a:bodyPr>
          <a:lstStyle/>
          <a:p>
            <a:pPr algn="r"/>
            <a:r>
              <a:rPr lang="en-US" sz="2800" b="1" dirty="0" smtClean="0">
                <a:solidFill>
                  <a:srgbClr val="292F36"/>
                </a:solidFill>
                <a:latin typeface="Helvetica Neue" charset="0"/>
                <a:ea typeface="Helvetica Neue" charset="0"/>
                <a:cs typeface="Helvetica Neue" charset="0"/>
              </a:rPr>
              <a:t>Margaret Rouse</a:t>
            </a:r>
            <a:endParaRPr lang="en-US" sz="2800" b="1" dirty="0">
              <a:solidFill>
                <a:srgbClr val="292F36"/>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836444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4800" b="1" dirty="0" smtClean="0">
                <a:latin typeface="Helvetica Neue" charset="0"/>
                <a:ea typeface="Helvetica Neue" charset="0"/>
                <a:cs typeface="Helvetica Neue" charset="0"/>
              </a:rPr>
              <a:t>Destroy and recreate the entire infrastructure after an IT-related update.</a:t>
            </a:r>
          </a:p>
        </p:txBody>
      </p:sp>
    </p:spTree>
    <p:extLst>
      <p:ext uri="{BB962C8B-B14F-4D97-AF65-F5344CB8AC3E}">
        <p14:creationId xmlns:p14="http://schemas.microsoft.com/office/powerpoint/2010/main" val="16589572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9457</TotalTime>
  <Words>957</Words>
  <Application>Microsoft Macintosh PowerPoint</Application>
  <PresentationFormat>Widescreen</PresentationFormat>
  <Paragraphs>81</Paragraphs>
  <Slides>19</Slides>
  <Notes>17</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Calibri Light</vt:lpstr>
      <vt:lpstr>Helvetica Neue</vt:lpstr>
      <vt:lpstr>Helvetica Neue Medium</vt:lpstr>
      <vt:lpstr>Mangal</vt:lpstr>
      <vt:lpstr>Arial</vt:lpstr>
      <vt:lpstr>Office Theme</vt:lpstr>
      <vt:lpstr>Immutable Infrastructures in SQA</vt:lpstr>
      <vt:lpstr>Immutable Infrastructures?</vt:lpstr>
      <vt:lpstr>Immutable Infrastructures?</vt:lpstr>
      <vt:lpstr>Immutable Infrastructures?</vt:lpstr>
      <vt:lpstr>Immutable Infrastructures?</vt:lpstr>
      <vt:lpstr>Immutable Infrastructures?</vt:lpstr>
      <vt:lpstr>Immutable Infrastructures?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Immutable Infrastructures in SQA</dc:title>
  <dc:creator>Byung Kang</dc:creator>
  <cp:lastModifiedBy>Byung Kang</cp:lastModifiedBy>
  <cp:revision>47</cp:revision>
  <dcterms:created xsi:type="dcterms:W3CDTF">2017-03-11T21:40:55Z</dcterms:created>
  <dcterms:modified xsi:type="dcterms:W3CDTF">2017-03-27T00:14:43Z</dcterms:modified>
</cp:coreProperties>
</file>